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4" r:id="rId4"/>
    <p:sldId id="265" r:id="rId5"/>
    <p:sldId id="269" r:id="rId6"/>
    <p:sldId id="270" r:id="rId7"/>
    <p:sldId id="271" r:id="rId8"/>
    <p:sldId id="272" r:id="rId9"/>
    <p:sldId id="273" r:id="rId10"/>
    <p:sldId id="274" r:id="rId11"/>
    <p:sldId id="267" r:id="rId12"/>
    <p:sldId id="268" r:id="rId13"/>
    <p:sldId id="278" r:id="rId14"/>
    <p:sldId id="276" r:id="rId15"/>
    <p:sldId id="277" r:id="rId16"/>
    <p:sldId id="279" r:id="rId17"/>
    <p:sldId id="280" r:id="rId18"/>
    <p:sldId id="282" r:id="rId19"/>
    <p:sldId id="281" r:id="rId20"/>
    <p:sldId id="283" r:id="rId21"/>
    <p:sldId id="284" r:id="rId22"/>
    <p:sldId id="263" r:id="rId2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28.11.2013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28.11.2013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28.11.2013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28.11.2013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28.11.2013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28.11.2013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28.11.2013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28.11.2013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28.11.2013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28.11.2013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EC3-A44F-4F1B-9D75-C1EC3530178A}" type="datetimeFigureOut">
              <a:rPr lang="sr-Latn-CS" smtClean="0"/>
              <a:pPr/>
              <a:t>28.11.2013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64EC3-A44F-4F1B-9D75-C1EC3530178A}" type="datetimeFigureOut">
              <a:rPr lang="sr-Latn-CS" smtClean="0"/>
              <a:pPr/>
              <a:t>28.11.2013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AD4EF-6708-438A-B2B1-22DF55C392D7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/>
              <a:t>Tehnologij</a:t>
            </a:r>
            <a:r>
              <a:rPr lang="sr-Latn-CS" b="1" dirty="0" smtClean="0"/>
              <a:t>a</a:t>
            </a:r>
            <a:r>
              <a:rPr lang="en-US" b="1" dirty="0" smtClean="0"/>
              <a:t> </a:t>
            </a:r>
            <a:r>
              <a:rPr lang="en-US" b="1" dirty="0" err="1" smtClean="0"/>
              <a:t>spajanja</a:t>
            </a:r>
            <a:r>
              <a:rPr lang="en-US" b="1" dirty="0" smtClean="0"/>
              <a:t> </a:t>
            </a:r>
            <a:r>
              <a:rPr lang="en-US" b="1" dirty="0" err="1" smtClean="0"/>
              <a:t>savremenih</a:t>
            </a:r>
            <a:r>
              <a:rPr lang="en-US" b="1" dirty="0" smtClean="0"/>
              <a:t> </a:t>
            </a:r>
            <a:r>
              <a:rPr lang="en-US" b="1" dirty="0" err="1" smtClean="0"/>
              <a:t>materijala</a:t>
            </a:r>
            <a:endParaRPr lang="sr-Latn-C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Zavarivanje</a:t>
            </a:r>
            <a:r>
              <a:rPr lang="en-US" dirty="0" smtClean="0"/>
              <a:t> </a:t>
            </a:r>
            <a:r>
              <a:rPr lang="en-US" dirty="0" err="1" smtClean="0"/>
              <a:t>mesinga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Mesing</a:t>
            </a:r>
            <a:r>
              <a:rPr lang="en-US" dirty="0" smtClean="0"/>
              <a:t> je </a:t>
            </a:r>
            <a:r>
              <a:rPr lang="en-US" dirty="0" err="1" smtClean="0"/>
              <a:t>legura</a:t>
            </a:r>
            <a:r>
              <a:rPr lang="en-US" dirty="0" smtClean="0"/>
              <a:t> </a:t>
            </a:r>
            <a:r>
              <a:rPr lang="en-US" dirty="0" err="1" smtClean="0"/>
              <a:t>bakra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cinka</a:t>
            </a:r>
            <a:r>
              <a:rPr lang="en-US" dirty="0" smtClean="0"/>
              <a:t> (do 45 %).</a:t>
            </a:r>
          </a:p>
          <a:p>
            <a:r>
              <a:rPr lang="en-US" dirty="0" err="1" smtClean="0"/>
              <a:t>Cink</a:t>
            </a:r>
            <a:r>
              <a:rPr lang="en-US" dirty="0" smtClean="0"/>
              <a:t> je </a:t>
            </a:r>
            <a:r>
              <a:rPr lang="en-US" dirty="0" err="1" smtClean="0"/>
              <a:t>supstitucijski</a:t>
            </a:r>
            <a:r>
              <a:rPr lang="en-US" dirty="0" smtClean="0"/>
              <a:t> element (</a:t>
            </a:r>
            <a:r>
              <a:rPr lang="en-US" dirty="0" err="1" smtClean="0"/>
              <a:t>zamenjuje</a:t>
            </a:r>
            <a:r>
              <a:rPr lang="en-US" dirty="0" smtClean="0"/>
              <a:t> </a:t>
            </a:r>
            <a:r>
              <a:rPr lang="en-US" dirty="0" err="1" smtClean="0"/>
              <a:t>bakar</a:t>
            </a:r>
            <a:r>
              <a:rPr lang="en-US" dirty="0" smtClean="0"/>
              <a:t> u </a:t>
            </a:r>
            <a:r>
              <a:rPr lang="en-US" dirty="0" err="1" smtClean="0"/>
              <a:t>kristalnoj</a:t>
            </a:r>
            <a:r>
              <a:rPr lang="en-US" dirty="0" smtClean="0"/>
              <a:t> </a:t>
            </a:r>
            <a:r>
              <a:rPr lang="en-US" dirty="0" err="1" smtClean="0"/>
              <a:t>rešetci</a:t>
            </a:r>
            <a:r>
              <a:rPr lang="en-US" dirty="0" smtClean="0"/>
              <a:t>) – </a:t>
            </a:r>
            <a:r>
              <a:rPr lang="en-US" dirty="0" err="1" smtClean="0"/>
              <a:t>rezultat</a:t>
            </a:r>
            <a:r>
              <a:rPr lang="en-US" dirty="0" smtClean="0"/>
              <a:t> je </a:t>
            </a:r>
            <a:r>
              <a:rPr lang="en-US" dirty="0" err="1" smtClean="0"/>
              <a:t>rastvarajuće</a:t>
            </a:r>
            <a:r>
              <a:rPr lang="en-US" dirty="0" smtClean="0"/>
              <a:t> </a:t>
            </a:r>
            <a:r>
              <a:rPr lang="en-US" dirty="0" err="1" smtClean="0"/>
              <a:t>ojačavanje</a:t>
            </a:r>
            <a:r>
              <a:rPr lang="en-US" dirty="0" smtClean="0"/>
              <a:t> </a:t>
            </a:r>
            <a:r>
              <a:rPr lang="en-US" dirty="0" err="1" smtClean="0"/>
              <a:t>bakra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legure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plastičnu</a:t>
            </a:r>
            <a:r>
              <a:rPr lang="en-US" dirty="0" smtClean="0"/>
              <a:t> </a:t>
            </a:r>
            <a:r>
              <a:rPr lang="en-US" dirty="0" err="1" smtClean="0"/>
              <a:t>deformaciju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livenje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Osobine</a:t>
            </a:r>
            <a:r>
              <a:rPr lang="en-US" dirty="0" smtClean="0"/>
              <a:t> </a:t>
            </a:r>
            <a:r>
              <a:rPr lang="en-US" dirty="0" err="1" smtClean="0"/>
              <a:t>mesinga</a:t>
            </a:r>
            <a:r>
              <a:rPr lang="en-US" dirty="0" smtClean="0"/>
              <a:t>: </a:t>
            </a:r>
            <a:r>
              <a:rPr lang="en-US" dirty="0" err="1" smtClean="0"/>
              <a:t>otpornost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koroziju</a:t>
            </a:r>
            <a:r>
              <a:rPr lang="en-US" dirty="0" smtClean="0"/>
              <a:t>, dobra </a:t>
            </a:r>
            <a:r>
              <a:rPr lang="en-US" dirty="0" err="1" smtClean="0"/>
              <a:t>obradivost</a:t>
            </a:r>
            <a:r>
              <a:rPr lang="en-US" dirty="0" smtClean="0"/>
              <a:t> </a:t>
            </a:r>
            <a:r>
              <a:rPr lang="en-US" dirty="0" err="1" smtClean="0"/>
              <a:t>rezanjem</a:t>
            </a:r>
            <a:r>
              <a:rPr lang="en-US" dirty="0" smtClean="0"/>
              <a:t>, </a:t>
            </a:r>
            <a:r>
              <a:rPr lang="en-US" dirty="0" err="1" smtClean="0"/>
              <a:t>estetika</a:t>
            </a:r>
            <a:r>
              <a:rPr lang="en-US" dirty="0" smtClean="0"/>
              <a:t>, </a:t>
            </a:r>
            <a:r>
              <a:rPr lang="en-US" dirty="0" err="1" smtClean="0"/>
              <a:t>mali</a:t>
            </a:r>
            <a:r>
              <a:rPr lang="en-US" dirty="0" smtClean="0"/>
              <a:t> </a:t>
            </a:r>
            <a:r>
              <a:rPr lang="en-US" dirty="0" err="1" smtClean="0"/>
              <a:t>koeficijent</a:t>
            </a:r>
            <a:r>
              <a:rPr lang="en-US" dirty="0" smtClean="0"/>
              <a:t> </a:t>
            </a:r>
            <a:r>
              <a:rPr lang="en-US" dirty="0" err="1" smtClean="0"/>
              <a:t>trenja</a:t>
            </a:r>
            <a:r>
              <a:rPr lang="en-US" dirty="0" smtClean="0"/>
              <a:t>, </a:t>
            </a:r>
            <a:r>
              <a:rPr lang="en-US" dirty="0" err="1" smtClean="0"/>
              <a:t>trenje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varničenja</a:t>
            </a:r>
            <a:r>
              <a:rPr lang="en-US" dirty="0" smtClean="0"/>
              <a:t>, dobra </a:t>
            </a:r>
            <a:r>
              <a:rPr lang="en-US" dirty="0" err="1" smtClean="0"/>
              <a:t>akustika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Namena</a:t>
            </a:r>
            <a:r>
              <a:rPr lang="en-US" dirty="0" smtClean="0"/>
              <a:t>: </a:t>
            </a:r>
            <a:r>
              <a:rPr lang="en-US" dirty="0" err="1" smtClean="0"/>
              <a:t>komponente</a:t>
            </a:r>
            <a:r>
              <a:rPr lang="en-US" dirty="0" smtClean="0"/>
              <a:t> </a:t>
            </a:r>
            <a:r>
              <a:rPr lang="en-US" dirty="0" err="1" smtClean="0"/>
              <a:t>brava</a:t>
            </a:r>
            <a:r>
              <a:rPr lang="en-US" dirty="0" smtClean="0"/>
              <a:t>, </a:t>
            </a:r>
            <a:r>
              <a:rPr lang="en-US" dirty="0" err="1" smtClean="0"/>
              <a:t>zupčanici</a:t>
            </a:r>
            <a:r>
              <a:rPr lang="en-US" dirty="0" smtClean="0"/>
              <a:t>, </a:t>
            </a:r>
            <a:r>
              <a:rPr lang="en-US" dirty="0" err="1" smtClean="0"/>
              <a:t>čaure</a:t>
            </a:r>
            <a:r>
              <a:rPr lang="en-US" dirty="0" smtClean="0"/>
              <a:t>, </a:t>
            </a:r>
            <a:r>
              <a:rPr lang="en-US" dirty="0" err="1" smtClean="0"/>
              <a:t>ventili</a:t>
            </a:r>
            <a:r>
              <a:rPr lang="en-US" dirty="0" smtClean="0"/>
              <a:t>, </a:t>
            </a:r>
            <a:r>
              <a:rPr lang="en-US" dirty="0" err="1" smtClean="0"/>
              <a:t>muzički</a:t>
            </a:r>
            <a:r>
              <a:rPr lang="en-US" dirty="0" smtClean="0"/>
              <a:t> </a:t>
            </a:r>
            <a:r>
              <a:rPr lang="en-US" dirty="0" err="1" smtClean="0"/>
              <a:t>instrumenti</a:t>
            </a:r>
            <a:r>
              <a:rPr lang="en-US" dirty="0" smtClean="0"/>
              <a:t>…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dirty="0" err="1" smtClean="0"/>
              <a:t>Problemi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Osnovni</a:t>
            </a:r>
            <a:r>
              <a:rPr lang="en-US" dirty="0" smtClean="0"/>
              <a:t> problem je </a:t>
            </a:r>
            <a:r>
              <a:rPr lang="en-US" dirty="0" err="1" smtClean="0"/>
              <a:t>isparavanje</a:t>
            </a:r>
            <a:r>
              <a:rPr lang="en-US" dirty="0" smtClean="0"/>
              <a:t> </a:t>
            </a:r>
            <a:r>
              <a:rPr lang="en-US" dirty="0" err="1" smtClean="0"/>
              <a:t>cinka</a:t>
            </a:r>
            <a:r>
              <a:rPr lang="en-US" dirty="0" smtClean="0"/>
              <a:t> (</a:t>
            </a:r>
            <a:r>
              <a:rPr lang="en-US" dirty="0" err="1" smtClean="0"/>
              <a:t>ključa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908</a:t>
            </a:r>
            <a:r>
              <a:rPr lang="en-US" baseline="30000" dirty="0" smtClean="0"/>
              <a:t>o</a:t>
            </a:r>
            <a:r>
              <a:rPr lang="en-US" dirty="0" smtClean="0"/>
              <a:t>C)</a:t>
            </a:r>
          </a:p>
          <a:p>
            <a:pPr>
              <a:buFontTx/>
              <a:buChar char="-"/>
            </a:pPr>
            <a:r>
              <a:rPr lang="en-US" dirty="0" smtClean="0"/>
              <a:t>Time se </a:t>
            </a:r>
            <a:r>
              <a:rPr lang="en-US" dirty="0" err="1" smtClean="0"/>
              <a:t>javlja</a:t>
            </a:r>
            <a:r>
              <a:rPr lang="en-US" dirty="0" smtClean="0"/>
              <a:t> </a:t>
            </a:r>
            <a:r>
              <a:rPr lang="en-US" dirty="0" err="1" smtClean="0"/>
              <a:t>poroznost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slabljenje</a:t>
            </a:r>
            <a:r>
              <a:rPr lang="en-US" dirty="0" smtClean="0"/>
              <a:t> </a:t>
            </a:r>
            <a:r>
              <a:rPr lang="en-US" dirty="0" err="1" smtClean="0"/>
              <a:t>šava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Rezultujući</a:t>
            </a:r>
            <a:r>
              <a:rPr lang="en-US" dirty="0" smtClean="0"/>
              <a:t> </a:t>
            </a:r>
            <a:r>
              <a:rPr lang="en-US" dirty="0" err="1" smtClean="0"/>
              <a:t>ZnO</a:t>
            </a:r>
            <a:r>
              <a:rPr lang="en-US" dirty="0" smtClean="0"/>
              <a:t> </a:t>
            </a:r>
            <a:r>
              <a:rPr lang="en-US" dirty="0" err="1" smtClean="0"/>
              <a:t>otrovan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ljude</a:t>
            </a:r>
            <a:r>
              <a:rPr lang="en-US" dirty="0" smtClean="0"/>
              <a:t>, pa se </a:t>
            </a:r>
            <a:r>
              <a:rPr lang="en-US" dirty="0" err="1" smtClean="0"/>
              <a:t>prostorija</a:t>
            </a:r>
            <a:r>
              <a:rPr lang="en-US" dirty="0" smtClean="0"/>
              <a:t> </a:t>
            </a:r>
            <a:r>
              <a:rPr lang="en-US" dirty="0" err="1" smtClean="0"/>
              <a:t>mora</a:t>
            </a:r>
            <a:r>
              <a:rPr lang="en-US" dirty="0" smtClean="0"/>
              <a:t> </a:t>
            </a:r>
            <a:r>
              <a:rPr lang="en-US" dirty="0" err="1" smtClean="0"/>
              <a:t>dobro</a:t>
            </a:r>
            <a:r>
              <a:rPr lang="en-US" dirty="0" smtClean="0"/>
              <a:t> </a:t>
            </a:r>
            <a:r>
              <a:rPr lang="en-US" dirty="0" err="1" smtClean="0"/>
              <a:t>provetravati</a:t>
            </a:r>
            <a:r>
              <a:rPr lang="en-US" dirty="0" smtClean="0"/>
              <a:t>, a </a:t>
            </a:r>
            <a:r>
              <a:rPr lang="en-US" dirty="0" err="1" smtClean="0"/>
              <a:t>radnici</a:t>
            </a:r>
            <a:r>
              <a:rPr lang="en-US" dirty="0" smtClean="0"/>
              <a:t> </a:t>
            </a:r>
            <a:r>
              <a:rPr lang="en-US" dirty="0" err="1" smtClean="0"/>
              <a:t>nositi</a:t>
            </a:r>
            <a:r>
              <a:rPr lang="en-US" dirty="0" smtClean="0"/>
              <a:t> </a:t>
            </a:r>
            <a:r>
              <a:rPr lang="en-US" dirty="0" err="1" smtClean="0"/>
              <a:t>zaštitu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err="1" smtClean="0"/>
              <a:t>Generalne</a:t>
            </a:r>
            <a:r>
              <a:rPr lang="en-US" dirty="0" smtClean="0"/>
              <a:t> </a:t>
            </a:r>
            <a:r>
              <a:rPr lang="en-US" dirty="0" err="1" smtClean="0"/>
              <a:t>preporuke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debljinu</a:t>
            </a:r>
            <a:r>
              <a:rPr lang="en-US" dirty="0" smtClean="0"/>
              <a:t> </a:t>
            </a:r>
            <a:r>
              <a:rPr lang="en-US" dirty="0" err="1" smtClean="0"/>
              <a:t>osnovnog</a:t>
            </a:r>
            <a:r>
              <a:rPr lang="en-US" dirty="0" smtClean="0"/>
              <a:t> </a:t>
            </a:r>
            <a:r>
              <a:rPr lang="en-US" dirty="0" err="1" smtClean="0"/>
              <a:t>materijala</a:t>
            </a:r>
            <a:r>
              <a:rPr lang="en-US" dirty="0" smtClean="0"/>
              <a:t> </a:t>
            </a:r>
            <a:r>
              <a:rPr lang="en-US" dirty="0" err="1" smtClean="0"/>
              <a:t>preko</a:t>
            </a:r>
            <a:r>
              <a:rPr lang="en-US" dirty="0" smtClean="0"/>
              <a:t> 10 mm, </a:t>
            </a:r>
            <a:r>
              <a:rPr lang="en-US" dirty="0" err="1" smtClean="0"/>
              <a:t>potrebno</a:t>
            </a:r>
            <a:r>
              <a:rPr lang="en-US" dirty="0" smtClean="0"/>
              <a:t> </a:t>
            </a:r>
            <a:r>
              <a:rPr lang="en-US" dirty="0" err="1" smtClean="0"/>
              <a:t>predgrevanje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300-350</a:t>
            </a:r>
            <a:r>
              <a:rPr lang="en-US" baseline="30000" dirty="0" smtClean="0"/>
              <a:t>o</a:t>
            </a:r>
            <a:r>
              <a:rPr lang="en-US" dirty="0" smtClean="0"/>
              <a:t>C, </a:t>
            </a:r>
            <a:r>
              <a:rPr lang="en-US" dirty="0" err="1" smtClean="0"/>
              <a:t>otpuštanje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600-650</a:t>
            </a:r>
            <a:r>
              <a:rPr lang="en-US" baseline="30000" dirty="0" smtClean="0"/>
              <a:t>o</a:t>
            </a:r>
            <a:r>
              <a:rPr lang="en-US" dirty="0" smtClean="0"/>
              <a:t>C.</a:t>
            </a:r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 err="1" smtClean="0"/>
              <a:t>Primenjuje</a:t>
            </a:r>
            <a:r>
              <a:rPr lang="en-US" dirty="0" smtClean="0"/>
              <a:t> se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kovanje</a:t>
            </a:r>
            <a:r>
              <a:rPr lang="en-US" dirty="0" smtClean="0"/>
              <a:t> </a:t>
            </a:r>
            <a:r>
              <a:rPr lang="en-US" dirty="0" err="1" smtClean="0"/>
              <a:t>šava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sr-Latn-C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Postupci</a:t>
            </a:r>
            <a:r>
              <a:rPr lang="en-US" dirty="0" smtClean="0"/>
              <a:t> </a:t>
            </a:r>
            <a:r>
              <a:rPr lang="en-US" dirty="0" err="1" smtClean="0"/>
              <a:t>zavarivanja</a:t>
            </a:r>
            <a:r>
              <a:rPr lang="en-US" dirty="0" smtClean="0"/>
              <a:t> </a:t>
            </a:r>
            <a:r>
              <a:rPr lang="en-US" dirty="0" err="1" smtClean="0"/>
              <a:t>mesinga</a:t>
            </a:r>
            <a:r>
              <a:rPr lang="en-US" dirty="0" smtClean="0"/>
              <a:t>:</a:t>
            </a:r>
            <a:endParaRPr lang="en-US" dirty="0" smtClean="0"/>
          </a:p>
          <a:p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err="1" smtClean="0"/>
              <a:t>Gasno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REL</a:t>
            </a:r>
          </a:p>
          <a:p>
            <a:pPr marL="514350" indent="-514350">
              <a:buAutoNum type="arabicParenR"/>
            </a:pPr>
            <a:r>
              <a:rPr lang="en-US" dirty="0" smtClean="0"/>
              <a:t>TIG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err="1" smtClean="0"/>
              <a:t>Gasno</a:t>
            </a:r>
            <a:r>
              <a:rPr lang="en-US" b="1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Primenjuje</a:t>
            </a:r>
            <a:r>
              <a:rPr lang="en-US" dirty="0" smtClean="0"/>
              <a:t> se </a:t>
            </a:r>
            <a:r>
              <a:rPr lang="en-US" dirty="0" err="1" smtClean="0"/>
              <a:t>oksidirajući</a:t>
            </a:r>
            <a:r>
              <a:rPr lang="en-US" dirty="0" smtClean="0"/>
              <a:t> </a:t>
            </a:r>
            <a:r>
              <a:rPr lang="en-US" dirty="0" err="1" smtClean="0"/>
              <a:t>plamen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viškom</a:t>
            </a:r>
            <a:r>
              <a:rPr lang="en-US" dirty="0" smtClean="0"/>
              <a:t> </a:t>
            </a:r>
            <a:r>
              <a:rPr lang="en-US" dirty="0" err="1" smtClean="0"/>
              <a:t>kiseonika</a:t>
            </a:r>
            <a:r>
              <a:rPr lang="en-US" dirty="0" smtClean="0"/>
              <a:t> 30-40%, </a:t>
            </a:r>
            <a:r>
              <a:rPr lang="en-US" dirty="0" err="1" smtClean="0"/>
              <a:t>jer</a:t>
            </a:r>
            <a:r>
              <a:rPr lang="en-US" dirty="0" smtClean="0"/>
              <a:t> se time </a:t>
            </a:r>
            <a:r>
              <a:rPr lang="en-US" dirty="0" err="1" smtClean="0"/>
              <a:t>obrazuje</a:t>
            </a:r>
            <a:r>
              <a:rPr lang="en-US" dirty="0" smtClean="0"/>
              <a:t> </a:t>
            </a:r>
            <a:r>
              <a:rPr lang="en-US" dirty="0" err="1" smtClean="0"/>
              <a:t>ZnO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površini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time </a:t>
            </a:r>
            <a:r>
              <a:rPr lang="en-US" dirty="0" err="1" smtClean="0"/>
              <a:t>sprečava</a:t>
            </a:r>
            <a:r>
              <a:rPr lang="en-US" dirty="0" smtClean="0"/>
              <a:t> </a:t>
            </a:r>
            <a:r>
              <a:rPr lang="en-US" dirty="0" err="1" smtClean="0"/>
              <a:t>dalji</a:t>
            </a:r>
            <a:r>
              <a:rPr lang="en-US" dirty="0" smtClean="0"/>
              <a:t> </a:t>
            </a:r>
            <a:r>
              <a:rPr lang="en-US" dirty="0" err="1" smtClean="0"/>
              <a:t>gubitak</a:t>
            </a:r>
            <a:r>
              <a:rPr lang="en-US" dirty="0" smtClean="0"/>
              <a:t> Zn.</a:t>
            </a:r>
          </a:p>
          <a:p>
            <a:pPr>
              <a:buFontTx/>
              <a:buChar char="-"/>
            </a:pPr>
            <a:r>
              <a:rPr lang="en-US" dirty="0" err="1" smtClean="0"/>
              <a:t>Potrošnja</a:t>
            </a:r>
            <a:r>
              <a:rPr lang="en-US" dirty="0" smtClean="0"/>
              <a:t> </a:t>
            </a:r>
            <a:r>
              <a:rPr lang="en-US" dirty="0" err="1" smtClean="0"/>
              <a:t>acetilena</a:t>
            </a:r>
            <a:r>
              <a:rPr lang="en-US" dirty="0" smtClean="0"/>
              <a:t> 100-120l/h </a:t>
            </a:r>
            <a:r>
              <a:rPr lang="en-US" dirty="0" err="1" smtClean="0"/>
              <a:t>po</a:t>
            </a:r>
            <a:r>
              <a:rPr lang="en-US" dirty="0" smtClean="0"/>
              <a:t> 1 mm </a:t>
            </a:r>
            <a:r>
              <a:rPr lang="en-US" dirty="0" err="1" smtClean="0"/>
              <a:t>debljine</a:t>
            </a:r>
            <a:r>
              <a:rPr lang="en-US" dirty="0" smtClean="0"/>
              <a:t> </a:t>
            </a:r>
            <a:r>
              <a:rPr lang="en-US" dirty="0" err="1" smtClean="0"/>
              <a:t>materijala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Topitelj</a:t>
            </a:r>
            <a:r>
              <a:rPr lang="en-US" dirty="0" smtClean="0"/>
              <a:t> –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bakar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Potrebna</a:t>
            </a:r>
            <a:r>
              <a:rPr lang="en-US" dirty="0" smtClean="0"/>
              <a:t> dobra </a:t>
            </a:r>
            <a:r>
              <a:rPr lang="en-US" dirty="0" err="1" smtClean="0"/>
              <a:t>priprema</a:t>
            </a:r>
            <a:r>
              <a:rPr lang="en-US" dirty="0" smtClean="0"/>
              <a:t> </a:t>
            </a:r>
            <a:r>
              <a:rPr lang="en-US" dirty="0" err="1" smtClean="0"/>
              <a:t>ivica</a:t>
            </a:r>
            <a:r>
              <a:rPr lang="en-US" dirty="0" smtClean="0"/>
              <a:t>: </a:t>
            </a:r>
            <a:r>
              <a:rPr lang="en-US" dirty="0" err="1" smtClean="0"/>
              <a:t>mehaničko</a:t>
            </a:r>
            <a:r>
              <a:rPr lang="en-US" dirty="0" smtClean="0"/>
              <a:t> </a:t>
            </a:r>
            <a:r>
              <a:rPr lang="en-US" dirty="0" err="1" smtClean="0"/>
              <a:t>čišćenje</a:t>
            </a:r>
            <a:r>
              <a:rPr lang="en-US" dirty="0" smtClean="0"/>
              <a:t> (</a:t>
            </a:r>
            <a:r>
              <a:rPr lang="en-US" dirty="0" err="1" smtClean="0"/>
              <a:t>brusni</a:t>
            </a:r>
            <a:r>
              <a:rPr lang="en-US" dirty="0" smtClean="0"/>
              <a:t> </a:t>
            </a:r>
            <a:r>
              <a:rPr lang="en-US" dirty="0" err="1" smtClean="0"/>
              <a:t>papir</a:t>
            </a:r>
            <a:r>
              <a:rPr lang="en-US" dirty="0" smtClean="0"/>
              <a:t>, </a:t>
            </a:r>
            <a:r>
              <a:rPr lang="en-US" dirty="0" err="1" smtClean="0"/>
              <a:t>žičana</a:t>
            </a:r>
            <a:r>
              <a:rPr lang="en-US" dirty="0" smtClean="0"/>
              <a:t> </a:t>
            </a:r>
            <a:r>
              <a:rPr lang="en-US" dirty="0" err="1" smtClean="0"/>
              <a:t>četka</a:t>
            </a:r>
            <a:r>
              <a:rPr lang="en-US" dirty="0" smtClean="0"/>
              <a:t>)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čišćenje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10% </a:t>
            </a:r>
            <a:r>
              <a:rPr lang="en-US" dirty="0" err="1" smtClean="0"/>
              <a:t>azotne</a:t>
            </a:r>
            <a:r>
              <a:rPr lang="en-US" dirty="0" smtClean="0"/>
              <a:t> </a:t>
            </a:r>
            <a:r>
              <a:rPr lang="en-US" dirty="0" err="1" smtClean="0"/>
              <a:t>kiseline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Dodatni</a:t>
            </a:r>
            <a:r>
              <a:rPr lang="en-US" dirty="0" smtClean="0"/>
              <a:t> </a:t>
            </a:r>
            <a:r>
              <a:rPr lang="en-US" dirty="0" err="1" smtClean="0"/>
              <a:t>materijal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0,3-0,7 % Si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dezoksidacije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smanjenja</a:t>
            </a:r>
            <a:r>
              <a:rPr lang="en-US" dirty="0" smtClean="0"/>
              <a:t> </a:t>
            </a:r>
            <a:r>
              <a:rPr lang="en-US" dirty="0" err="1" smtClean="0"/>
              <a:t>isparavanja</a:t>
            </a:r>
            <a:r>
              <a:rPr lang="en-US" dirty="0" smtClean="0"/>
              <a:t> Zn.</a:t>
            </a:r>
          </a:p>
          <a:p>
            <a:pPr>
              <a:buFontTx/>
              <a:buChar char="-"/>
            </a:pPr>
            <a:r>
              <a:rPr lang="en-US" dirty="0" err="1" smtClean="0"/>
              <a:t>Rezultat</a:t>
            </a:r>
            <a:r>
              <a:rPr lang="en-US" dirty="0" smtClean="0"/>
              <a:t> – </a:t>
            </a:r>
            <a:r>
              <a:rPr lang="en-US" dirty="0" err="1" smtClean="0"/>
              <a:t>gubitak</a:t>
            </a:r>
            <a:r>
              <a:rPr lang="en-US" dirty="0" smtClean="0"/>
              <a:t> </a:t>
            </a:r>
            <a:r>
              <a:rPr lang="en-US" dirty="0" err="1" smtClean="0"/>
              <a:t>cinka</a:t>
            </a:r>
            <a:r>
              <a:rPr lang="en-US" dirty="0" smtClean="0"/>
              <a:t> do 25 %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b="1" dirty="0" smtClean="0"/>
              <a:t>REL:</a:t>
            </a:r>
          </a:p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sr-Latn-CS" dirty="0" smtClean="0"/>
              <a:t>Gubitak Zn do 40 % (nepovoljnij od gasnog zav.)</a:t>
            </a:r>
          </a:p>
          <a:p>
            <a:pPr>
              <a:buFontTx/>
              <a:buChar char="-"/>
            </a:pPr>
            <a:r>
              <a:rPr lang="sr-Latn-CS" dirty="0" smtClean="0"/>
              <a:t>Koristi se jednosmerna struja i prava polarnost.</a:t>
            </a:r>
          </a:p>
          <a:p>
            <a:pPr>
              <a:buFontTx/>
              <a:buChar char="-"/>
            </a:pPr>
            <a:r>
              <a:rPr lang="sr-Latn-CS" dirty="0" smtClean="0"/>
              <a:t>Dodatni materijal od mesinga ili bronze.</a:t>
            </a:r>
          </a:p>
          <a:p>
            <a:pPr>
              <a:buFontTx/>
              <a:buChar char="-"/>
            </a:pPr>
            <a:r>
              <a:rPr lang="sr-Latn-CS" dirty="0" smtClean="0"/>
              <a:t>Ne sme se raditi u više slojeva</a:t>
            </a:r>
          </a:p>
          <a:p>
            <a:pPr>
              <a:buFontTx/>
              <a:buChar char="-"/>
            </a:pPr>
            <a:r>
              <a:rPr lang="sr-Latn-CS" dirty="0" smtClean="0"/>
              <a:t>Koristi se za limove debljine preko 5 mm.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sr-Latn-CS" b="1" dirty="0" smtClean="0"/>
              <a:t>TIG:</a:t>
            </a:r>
          </a:p>
          <a:p>
            <a:pPr>
              <a:buNone/>
            </a:pPr>
            <a:endParaRPr lang="sr-Latn-CS" dirty="0" smtClean="0"/>
          </a:p>
          <a:p>
            <a:pPr>
              <a:buFontTx/>
              <a:buChar char="-"/>
            </a:pPr>
            <a:r>
              <a:rPr lang="sr-Latn-CS" dirty="0" smtClean="0"/>
              <a:t>Jednosmerna struja prave polarnosti.</a:t>
            </a:r>
          </a:p>
          <a:p>
            <a:pPr>
              <a:buFontTx/>
              <a:buChar char="-"/>
            </a:pPr>
            <a:r>
              <a:rPr lang="sr-Latn-CS" dirty="0" smtClean="0"/>
              <a:t>Dodatni materijal od mesinga ili bronze.</a:t>
            </a:r>
          </a:p>
          <a:p>
            <a:pPr>
              <a:buFontTx/>
              <a:buChar char="-"/>
            </a:pPr>
            <a:r>
              <a:rPr lang="sr-Latn-CS" dirty="0" smtClean="0"/>
              <a:t>Odličan postupak za tanje limove u odnosu na REL.</a:t>
            </a:r>
            <a:endParaRPr lang="sr-Latn-C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Zavarivanje bronze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CS" dirty="0" smtClean="0"/>
              <a:t>Bronze su legure bakra i drugih elemenata osim Zn: Pb, Sn, Al, Be.</a:t>
            </a:r>
          </a:p>
          <a:p>
            <a:r>
              <a:rPr lang="sr-Latn-CS" dirty="0" smtClean="0"/>
              <a:t>Osobine variraju u odnosu na vrstu bronze.</a:t>
            </a:r>
          </a:p>
          <a:p>
            <a:r>
              <a:rPr lang="sr-Latn-CS" dirty="0" smtClean="0"/>
              <a:t>Kalajna bronza: opruge-provodnici, ležajevi, vijci...</a:t>
            </a:r>
          </a:p>
          <a:p>
            <a:r>
              <a:rPr lang="sr-Latn-CS" dirty="0" smtClean="0"/>
              <a:t>Olovna bronza: ležajevi opterećeni na udarce.</a:t>
            </a:r>
          </a:p>
          <a:p>
            <a:r>
              <a:rPr lang="sr-Latn-CS" dirty="0" smtClean="0"/>
              <a:t>Aluminijumska bronza: brodogradnja, hem. industrija – otporne na slanu vodu i kiseline; čvrstoća slična čelicima.</a:t>
            </a:r>
          </a:p>
          <a:p>
            <a:r>
              <a:rPr lang="sr-Latn-CS" dirty="0" smtClean="0"/>
              <a:t>Berilijumska bronza: specijalni ležajevi, opruge, alati – visoka čvrstoća i ne varniče.</a:t>
            </a:r>
            <a:endParaRPr lang="sr-Latn-C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Postupci </a:t>
            </a:r>
            <a:r>
              <a:rPr lang="sr-Latn-CS" dirty="0" smtClean="0"/>
              <a:t>zavarivanja</a:t>
            </a:r>
            <a:r>
              <a:rPr lang="en-US" dirty="0" smtClean="0"/>
              <a:t> bronze</a:t>
            </a:r>
            <a:r>
              <a:rPr lang="sr-Latn-CS" dirty="0" smtClean="0"/>
              <a:t>:</a:t>
            </a: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r>
              <a:rPr lang="sr-Latn-CS" dirty="0" smtClean="0"/>
              <a:t>- gasno</a:t>
            </a:r>
          </a:p>
          <a:p>
            <a:pPr>
              <a:buNone/>
            </a:pPr>
            <a:r>
              <a:rPr lang="sr-Latn-CS" dirty="0" smtClean="0"/>
              <a:t>- REL</a:t>
            </a:r>
          </a:p>
          <a:p>
            <a:pPr>
              <a:buNone/>
            </a:pPr>
            <a:endParaRPr lang="sr-Latn-C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10000"/>
          </a:bodyPr>
          <a:lstStyle/>
          <a:p>
            <a:r>
              <a:rPr lang="sr-Latn-CS" dirty="0" smtClean="0"/>
              <a:t>Specifičnosti zavarivanja bronzi:</a:t>
            </a:r>
          </a:p>
          <a:p>
            <a:pPr>
              <a:buNone/>
            </a:pPr>
            <a:endParaRPr lang="sr-Latn-CS" dirty="0" smtClean="0"/>
          </a:p>
          <a:p>
            <a:pPr>
              <a:buFontTx/>
              <a:buChar char="-"/>
            </a:pPr>
            <a:r>
              <a:rPr lang="sr-Latn-CS" dirty="0" smtClean="0"/>
              <a:t>Niža plastičnost u odnosu na mesing i veća gustina rastopa (jednostavnije izvođenje šavova u različitim položajima).</a:t>
            </a:r>
          </a:p>
          <a:p>
            <a:pPr>
              <a:buFontTx/>
              <a:buChar char="-"/>
            </a:pPr>
            <a:r>
              <a:rPr lang="sr-Latn-CS" dirty="0" smtClean="0"/>
              <a:t>Postoje bronze za plastičnu deformaciju i livenje.</a:t>
            </a:r>
          </a:p>
          <a:p>
            <a:pPr>
              <a:buFontTx/>
              <a:buChar char="-"/>
            </a:pPr>
            <a:r>
              <a:rPr lang="sr-Latn-CS" dirty="0" smtClean="0"/>
              <a:t>Bronze za plastičnu deformaciju: predgrevanje 350-450</a:t>
            </a:r>
            <a:r>
              <a:rPr lang="sr-Latn-CS" baseline="30000" dirty="0" smtClean="0"/>
              <a:t>o</a:t>
            </a:r>
            <a:r>
              <a:rPr lang="sr-Latn-CS" dirty="0" smtClean="0"/>
              <a:t>C, nakon zavarivanja kovanje i otpuštanje 550-600</a:t>
            </a:r>
            <a:r>
              <a:rPr lang="sr-Latn-CS" baseline="30000" dirty="0" smtClean="0"/>
              <a:t>o</a:t>
            </a:r>
            <a:r>
              <a:rPr lang="sr-Latn-CS" dirty="0" smtClean="0"/>
              <a:t>C i hlađenje u vodi.</a:t>
            </a:r>
          </a:p>
          <a:p>
            <a:pPr>
              <a:buFontTx/>
              <a:buChar char="-"/>
            </a:pPr>
            <a:r>
              <a:rPr lang="sr-Latn-CS" dirty="0" smtClean="0"/>
              <a:t>Bronze za livenje: predgrevanje 500-600</a:t>
            </a:r>
            <a:r>
              <a:rPr lang="sr-Latn-CS" baseline="30000" dirty="0" smtClean="0"/>
              <a:t>o</a:t>
            </a:r>
            <a:r>
              <a:rPr lang="sr-Latn-CS" dirty="0" smtClean="0"/>
              <a:t>C, nakon zavarivanja otpuštanje 600-700</a:t>
            </a:r>
            <a:r>
              <a:rPr lang="sr-Latn-CS" baseline="30000" dirty="0" smtClean="0"/>
              <a:t>o</a:t>
            </a:r>
            <a:r>
              <a:rPr lang="sr-Latn-CS" dirty="0" smtClean="0"/>
              <a:t>C i hlađenje u vodi.</a:t>
            </a:r>
            <a:endParaRPr lang="sr-Latn-C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Zavarljivost bakra i legura bakra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sr-Latn-CS" dirty="0" smtClean="0"/>
              <a:t>Bakar se topi na temperaturi 1083</a:t>
            </a:r>
            <a:r>
              <a:rPr lang="sr-Latn-CS" baseline="30000" dirty="0" smtClean="0"/>
              <a:t>o</a:t>
            </a:r>
            <a:r>
              <a:rPr lang="sr-Latn-CS" dirty="0" smtClean="0"/>
              <a:t>C.</a:t>
            </a:r>
          </a:p>
          <a:p>
            <a:r>
              <a:rPr lang="sr-Latn-CS" dirty="0" smtClean="0"/>
              <a:t>Poseduje veliku toplotnu i električnu provodljivost.</a:t>
            </a:r>
          </a:p>
          <a:p>
            <a:r>
              <a:rPr lang="sr-Latn-CS" dirty="0" smtClean="0"/>
              <a:t>U intervalu 250-550</a:t>
            </a:r>
            <a:r>
              <a:rPr lang="sr-Latn-CS" baseline="30000" dirty="0" smtClean="0"/>
              <a:t>o</a:t>
            </a:r>
            <a:r>
              <a:rPr lang="sr-Latn-CS" dirty="0" smtClean="0"/>
              <a:t>C mu opada plastičnost, pa </a:t>
            </a:r>
            <a:r>
              <a:rPr lang="en-US" dirty="0" smtClean="0"/>
              <a:t>j</a:t>
            </a:r>
            <a:r>
              <a:rPr lang="sr-Latn-CS" dirty="0" smtClean="0"/>
              <a:t>e </a:t>
            </a:r>
            <a:r>
              <a:rPr lang="sr-Latn-CS" dirty="0" smtClean="0"/>
              <a:t>sklon pojavi prslina.</a:t>
            </a:r>
          </a:p>
          <a:p>
            <a:r>
              <a:rPr lang="sr-Latn-CS" dirty="0" smtClean="0"/>
              <a:t>Izrazito štetan uticaj pojedinih elemenata: Bi, Pb, An, O, S, P.</a:t>
            </a:r>
          </a:p>
          <a:p>
            <a:pPr>
              <a:buNone/>
            </a:pPr>
            <a:endParaRPr lang="sr-Latn-C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r>
              <a:rPr lang="sr-Latn-CS" b="1" dirty="0" smtClean="0"/>
              <a:t>Gasno:</a:t>
            </a:r>
          </a:p>
          <a:p>
            <a:pPr>
              <a:buNone/>
            </a:pPr>
            <a:endParaRPr lang="sr-Latn-CS" dirty="0" smtClean="0"/>
          </a:p>
          <a:p>
            <a:pPr>
              <a:buFontTx/>
              <a:buChar char="-"/>
            </a:pPr>
            <a:r>
              <a:rPr lang="sr-Latn-CS" dirty="0" smtClean="0"/>
              <a:t>Redukujući plamen (višak acetilena)</a:t>
            </a:r>
          </a:p>
          <a:p>
            <a:pPr>
              <a:buFontTx/>
              <a:buChar char="-"/>
            </a:pPr>
            <a:r>
              <a:rPr lang="sr-Latn-CS" dirty="0" smtClean="0"/>
              <a:t>Dodatni materijal hem.sastava sličnog osnovnom materijalu.</a:t>
            </a:r>
          </a:p>
          <a:p>
            <a:pPr>
              <a:buFontTx/>
              <a:buChar char="-"/>
            </a:pPr>
            <a:r>
              <a:rPr lang="sr-Latn-CS" dirty="0" smtClean="0"/>
              <a:t>Obavezan topitelj: Al-bronza topitelj za aluminijum, ostale bronze topitelj za bakar.</a:t>
            </a:r>
          </a:p>
          <a:p>
            <a:pPr>
              <a:buFontTx/>
              <a:buChar char="-"/>
            </a:pPr>
            <a:r>
              <a:rPr lang="sr-Latn-CS" dirty="0" smtClean="0"/>
              <a:t>Postošnja acetilena 100-150 l/h po 1 mm debljine</a:t>
            </a:r>
          </a:p>
          <a:p>
            <a:pPr>
              <a:buNone/>
            </a:pPr>
            <a:r>
              <a:rPr lang="sr-Latn-CS" dirty="0" smtClean="0"/>
              <a:t>- </a:t>
            </a:r>
            <a:r>
              <a:rPr lang="en-US" dirty="0" smtClean="0"/>
              <a:t>  </a:t>
            </a:r>
            <a:r>
              <a:rPr lang="sr-Latn-CS" dirty="0" smtClean="0"/>
              <a:t>Remont </a:t>
            </a:r>
            <a:r>
              <a:rPr lang="sr-Latn-CS" dirty="0" smtClean="0"/>
              <a:t>livenih delova i navarivanje pohabanih površina.</a:t>
            </a:r>
            <a:endParaRPr lang="sr-Latn-C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sr-Latn-CS" b="1" dirty="0" smtClean="0"/>
              <a:t>REL:</a:t>
            </a:r>
          </a:p>
          <a:p>
            <a:pPr>
              <a:buNone/>
            </a:pPr>
            <a:endParaRPr lang="sr-Latn-CS" b="1" dirty="0" smtClean="0"/>
          </a:p>
          <a:p>
            <a:pPr>
              <a:buFontTx/>
              <a:buChar char="-"/>
            </a:pPr>
            <a:r>
              <a:rPr lang="sr-Latn-CS" dirty="0" smtClean="0"/>
              <a:t>Jednosmerna struja obrnute polarnosti.</a:t>
            </a:r>
          </a:p>
          <a:p>
            <a:pPr>
              <a:buFontTx/>
              <a:buChar char="-"/>
            </a:pPr>
            <a:r>
              <a:rPr lang="sr-Latn-CS" dirty="0" smtClean="0"/>
              <a:t>Dodatni materijal (jezgro elektrode hem.sastava kao i osnovni materijal).</a:t>
            </a:r>
          </a:p>
          <a:p>
            <a:pPr>
              <a:buFontTx/>
              <a:buChar char="-"/>
            </a:pPr>
            <a:r>
              <a:rPr lang="sr-Latn-CS" dirty="0" smtClean="0"/>
              <a:t>Bez prekida u jednom prolazu.</a:t>
            </a:r>
            <a:endParaRPr lang="sr-Latn-C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95600"/>
            <a:ext cx="8229600" cy="1143000"/>
          </a:xfrm>
        </p:spPr>
        <p:txBody>
          <a:bodyPr/>
          <a:lstStyle/>
          <a:p>
            <a:r>
              <a:rPr lang="sr-Latn-CS" dirty="0" smtClean="0"/>
              <a:t>Hvala na pažnji!</a:t>
            </a:r>
            <a:endParaRPr lang="sr-Latn-C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sr-Latn-CS" dirty="0" smtClean="0"/>
              <a:t>Bi+Pb obrazuju lako topljiv sloj oko zrna bakra (123-200</a:t>
            </a:r>
            <a:r>
              <a:rPr lang="sr-Latn-CS" baseline="30000" dirty="0" smtClean="0"/>
              <a:t>o</a:t>
            </a:r>
            <a:r>
              <a:rPr lang="sr-Latn-CS" dirty="0" smtClean="0"/>
              <a:t>C).</a:t>
            </a:r>
          </a:p>
          <a:p>
            <a:r>
              <a:rPr lang="sr-Latn-CS" dirty="0" smtClean="0"/>
              <a:t>Cu+O obrazuju lakotopljiv krt sloj (Cu</a:t>
            </a:r>
            <a:r>
              <a:rPr lang="sr-Latn-CS" baseline="-25000" dirty="0" smtClean="0"/>
              <a:t>2</a:t>
            </a:r>
            <a:r>
              <a:rPr lang="sr-Latn-CS" dirty="0" smtClean="0"/>
              <a:t>O+Cu) oko zrna bakra (1064</a:t>
            </a:r>
            <a:r>
              <a:rPr lang="sr-Latn-CS" baseline="30000" dirty="0" smtClean="0"/>
              <a:t>o</a:t>
            </a:r>
            <a:r>
              <a:rPr lang="sr-Latn-CS" dirty="0" smtClean="0"/>
              <a:t>C).</a:t>
            </a:r>
          </a:p>
          <a:p>
            <a:r>
              <a:rPr lang="sr-Latn-CS" dirty="0" smtClean="0"/>
              <a:t>U oba slučaja opada plastičnost bakra i povećava se mogućnost nastanka vrućih prslina:</a:t>
            </a:r>
            <a:endParaRPr lang="sr-Latn-C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30000" t="26000" r="48125" b="51000"/>
          <a:stretch>
            <a:fillRect/>
          </a:stretch>
        </p:blipFill>
        <p:spPr bwMode="auto">
          <a:xfrm>
            <a:off x="2590800" y="3886199"/>
            <a:ext cx="4114800" cy="2704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sr-Latn-CS" dirty="0" smtClean="0"/>
              <a:t>Dodatni problem je prisustvo H</a:t>
            </a:r>
            <a:r>
              <a:rPr lang="sr-Latn-CS" baseline="-25000" dirty="0" smtClean="0"/>
              <a:t>2</a:t>
            </a:r>
            <a:r>
              <a:rPr lang="sr-Latn-CS" dirty="0" smtClean="0"/>
              <a:t>:</a:t>
            </a:r>
          </a:p>
          <a:p>
            <a:endParaRPr lang="sr-Latn-CS" dirty="0" smtClean="0"/>
          </a:p>
          <a:p>
            <a:pPr>
              <a:buNone/>
            </a:pPr>
            <a:r>
              <a:rPr lang="sr-Latn-CS" dirty="0" smtClean="0"/>
              <a:t>CuO+H</a:t>
            </a:r>
            <a:r>
              <a:rPr lang="sr-Latn-CS" baseline="-25000" dirty="0" smtClean="0"/>
              <a:t>2                         </a:t>
            </a:r>
            <a:r>
              <a:rPr lang="sr-Latn-CS" dirty="0" smtClean="0"/>
              <a:t>Cu+H</a:t>
            </a:r>
            <a:r>
              <a:rPr lang="sr-Latn-CS" baseline="-25000" dirty="0" smtClean="0"/>
              <a:t>2</a:t>
            </a:r>
            <a:r>
              <a:rPr lang="sr-Latn-CS" dirty="0" smtClean="0"/>
              <a:t>O</a:t>
            </a:r>
          </a:p>
          <a:p>
            <a:pPr>
              <a:buNone/>
            </a:pPr>
            <a:endParaRPr lang="sr-Latn-CS" dirty="0" smtClean="0"/>
          </a:p>
          <a:p>
            <a:r>
              <a:rPr lang="sr-Latn-CS" dirty="0" smtClean="0"/>
              <a:t>H</a:t>
            </a:r>
            <a:r>
              <a:rPr lang="sr-Latn-CS" baseline="-25000" dirty="0" smtClean="0"/>
              <a:t>2</a:t>
            </a:r>
            <a:r>
              <a:rPr lang="sr-Latn-CS" dirty="0" smtClean="0"/>
              <a:t>O</a:t>
            </a:r>
            <a:r>
              <a:rPr lang="sr-Latn-CS" baseline="-25000" dirty="0" smtClean="0"/>
              <a:t> </a:t>
            </a:r>
            <a:r>
              <a:rPr lang="sr-Latn-CS" dirty="0" smtClean="0"/>
              <a:t> je u obliku vodene pare koja kada nastane izaziva porast pritiska i povećava mogućnost pojave poroznosti i </a:t>
            </a:r>
            <a:r>
              <a:rPr lang="sr-Latn-CS" dirty="0" smtClean="0"/>
              <a:t>prslina</a:t>
            </a:r>
            <a:r>
              <a:rPr lang="sr-Latn-CS" dirty="0" smtClean="0"/>
              <a:t>.</a:t>
            </a:r>
          </a:p>
          <a:p>
            <a:r>
              <a:rPr lang="sr-Latn-CS" dirty="0" smtClean="0"/>
              <a:t>U metalu koji je u tečnom stanju, rastvorljivost H i O je veća, tako da se mora obezbediti </a:t>
            </a:r>
            <a:r>
              <a:rPr lang="sr-Latn-CS" b="1" dirty="0" smtClean="0"/>
              <a:t>sporo hlađenje </a:t>
            </a:r>
            <a:r>
              <a:rPr lang="sr-Latn-CS" dirty="0" smtClean="0"/>
              <a:t>zbog </a:t>
            </a:r>
            <a:r>
              <a:rPr lang="sr-Latn-CS" b="1" dirty="0" smtClean="0"/>
              <a:t>degazacije</a:t>
            </a:r>
            <a:r>
              <a:rPr lang="sr-Latn-CS" dirty="0" smtClean="0"/>
              <a:t>.</a:t>
            </a:r>
            <a:endParaRPr lang="sr-Latn-C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981200" y="1905000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Zavarivanje</a:t>
            </a:r>
            <a:r>
              <a:rPr lang="en-US" dirty="0" smtClean="0"/>
              <a:t> </a:t>
            </a:r>
            <a:r>
              <a:rPr lang="en-US" dirty="0" err="1" smtClean="0"/>
              <a:t>tehnički</a:t>
            </a:r>
            <a:r>
              <a:rPr lang="en-US" dirty="0" smtClean="0"/>
              <a:t> </a:t>
            </a:r>
            <a:r>
              <a:rPr lang="en-US" dirty="0" err="1" smtClean="0"/>
              <a:t>čistog</a:t>
            </a:r>
            <a:r>
              <a:rPr lang="en-US" dirty="0" smtClean="0"/>
              <a:t> </a:t>
            </a:r>
            <a:r>
              <a:rPr lang="en-US" dirty="0" err="1" smtClean="0"/>
              <a:t>bakra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Postupci</a:t>
            </a:r>
            <a:r>
              <a:rPr lang="en-US" dirty="0" smtClean="0"/>
              <a:t> </a:t>
            </a:r>
            <a:r>
              <a:rPr lang="en-US" dirty="0" err="1" smtClean="0"/>
              <a:t>zavarivanja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err="1" smtClean="0"/>
              <a:t>Gasno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REL</a:t>
            </a:r>
          </a:p>
          <a:p>
            <a:pPr marL="514350" indent="-514350">
              <a:buAutoNum type="arabicParenR"/>
            </a:pPr>
            <a:r>
              <a:rPr lang="en-US" dirty="0" smtClean="0"/>
              <a:t>TIG, MIG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Gasno</a:t>
            </a:r>
            <a:r>
              <a:rPr lang="en-US" b="1" dirty="0" smtClean="0"/>
              <a:t>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-  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veće</a:t>
            </a:r>
            <a:r>
              <a:rPr lang="en-US" dirty="0" smtClean="0"/>
              <a:t> </a:t>
            </a:r>
            <a:r>
              <a:rPr lang="en-US" dirty="0" err="1" smtClean="0"/>
              <a:t>toplotne</a:t>
            </a:r>
            <a:r>
              <a:rPr lang="en-US" dirty="0" smtClean="0"/>
              <a:t> </a:t>
            </a:r>
            <a:r>
              <a:rPr lang="en-US" dirty="0" err="1" smtClean="0"/>
              <a:t>provodljivosti</a:t>
            </a:r>
            <a:r>
              <a:rPr lang="en-US" dirty="0" smtClean="0"/>
              <a:t> Cu </a:t>
            </a:r>
            <a:r>
              <a:rPr lang="en-US" dirty="0" err="1" smtClean="0"/>
              <a:t>potreban</a:t>
            </a:r>
            <a:r>
              <a:rPr lang="en-US" dirty="0" smtClean="0"/>
              <a:t> je </a:t>
            </a:r>
            <a:r>
              <a:rPr lang="en-US" dirty="0" err="1" smtClean="0"/>
              <a:t>veći</a:t>
            </a:r>
            <a:r>
              <a:rPr lang="en-US" dirty="0" smtClean="0"/>
              <a:t> </a:t>
            </a:r>
            <a:r>
              <a:rPr lang="en-US" dirty="0" err="1" smtClean="0"/>
              <a:t>gorionik</a:t>
            </a:r>
            <a:r>
              <a:rPr lang="en-US" dirty="0" smtClean="0"/>
              <a:t> (</a:t>
            </a:r>
            <a:r>
              <a:rPr lang="en-US" dirty="0" smtClean="0"/>
              <a:t>1,5-2x), </a:t>
            </a:r>
            <a:r>
              <a:rPr lang="en-US" dirty="0" err="1" smtClean="0"/>
              <a:t>potrošnja</a:t>
            </a:r>
            <a:r>
              <a:rPr lang="en-US" dirty="0" smtClean="0"/>
              <a:t> </a:t>
            </a:r>
            <a:r>
              <a:rPr lang="en-US" dirty="0" err="1" smtClean="0"/>
              <a:t>acetilena</a:t>
            </a:r>
            <a:r>
              <a:rPr lang="en-US" dirty="0" smtClean="0"/>
              <a:t> je 150-200l/h </a:t>
            </a:r>
            <a:r>
              <a:rPr lang="en-US" dirty="0" err="1" smtClean="0"/>
              <a:t>po</a:t>
            </a:r>
            <a:r>
              <a:rPr lang="en-US" dirty="0" smtClean="0"/>
              <a:t> 1 mm </a:t>
            </a:r>
            <a:r>
              <a:rPr lang="en-US" dirty="0" err="1" smtClean="0"/>
              <a:t>debljine</a:t>
            </a:r>
            <a:r>
              <a:rPr lang="en-US" dirty="0" smtClean="0"/>
              <a:t> </a:t>
            </a:r>
            <a:r>
              <a:rPr lang="en-US" dirty="0" err="1" smtClean="0"/>
              <a:t>materijala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Koristi</a:t>
            </a:r>
            <a:r>
              <a:rPr lang="en-US" dirty="0" smtClean="0"/>
              <a:t> se </a:t>
            </a:r>
            <a:r>
              <a:rPr lang="en-US" dirty="0" err="1" smtClean="0"/>
              <a:t>topitelj</a:t>
            </a:r>
            <a:r>
              <a:rPr lang="en-US" dirty="0" smtClean="0"/>
              <a:t>,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okside</a:t>
            </a:r>
            <a:r>
              <a:rPr lang="en-US" dirty="0" smtClean="0"/>
              <a:t> </a:t>
            </a:r>
            <a:r>
              <a:rPr lang="en-US" dirty="0" err="1" smtClean="0"/>
              <a:t>prevede</a:t>
            </a:r>
            <a:r>
              <a:rPr lang="en-US" dirty="0" smtClean="0"/>
              <a:t> u </a:t>
            </a:r>
            <a:r>
              <a:rPr lang="en-US" dirty="0" err="1" smtClean="0"/>
              <a:t>trosku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Potrebna</a:t>
            </a:r>
            <a:r>
              <a:rPr lang="en-US" dirty="0" smtClean="0"/>
              <a:t> je </a:t>
            </a:r>
            <a:r>
              <a:rPr lang="en-US" dirty="0" err="1" smtClean="0"/>
              <a:t>žica</a:t>
            </a:r>
            <a:r>
              <a:rPr lang="en-US" dirty="0" smtClean="0"/>
              <a:t> </a:t>
            </a:r>
            <a:r>
              <a:rPr lang="en-US" dirty="0" err="1" smtClean="0"/>
              <a:t>legirana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P </a:t>
            </a:r>
            <a:r>
              <a:rPr lang="en-US" dirty="0" err="1" smtClean="0"/>
              <a:t>i</a:t>
            </a:r>
            <a:r>
              <a:rPr lang="en-US" dirty="0" smtClean="0"/>
              <a:t> Si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dezoksidacije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Zavarivanje</a:t>
            </a:r>
            <a:r>
              <a:rPr lang="en-US" dirty="0" smtClean="0"/>
              <a:t> u </a:t>
            </a:r>
            <a:r>
              <a:rPr lang="en-US" dirty="0" err="1" smtClean="0"/>
              <a:t>jednom</a:t>
            </a:r>
            <a:r>
              <a:rPr lang="en-US" dirty="0" smtClean="0"/>
              <a:t> </a:t>
            </a:r>
            <a:r>
              <a:rPr lang="en-US" dirty="0" err="1" smtClean="0"/>
              <a:t>prolazu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Normalni</a:t>
            </a:r>
            <a:r>
              <a:rPr lang="en-US" dirty="0" smtClean="0"/>
              <a:t> </a:t>
            </a:r>
            <a:r>
              <a:rPr lang="en-US" dirty="0" err="1" smtClean="0"/>
              <a:t>plamen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REL:</a:t>
            </a:r>
          </a:p>
          <a:p>
            <a:endParaRPr lang="en-US" dirty="0"/>
          </a:p>
          <a:p>
            <a:pPr>
              <a:buFontTx/>
              <a:buChar char="-"/>
            </a:pPr>
            <a:r>
              <a:rPr lang="en-US" dirty="0" err="1" smtClean="0"/>
              <a:t>Jednosmerna</a:t>
            </a:r>
            <a:r>
              <a:rPr lang="en-US" dirty="0" smtClean="0"/>
              <a:t> </a:t>
            </a:r>
            <a:r>
              <a:rPr lang="en-US" dirty="0" err="1" smtClean="0"/>
              <a:t>struja</a:t>
            </a:r>
            <a:r>
              <a:rPr lang="en-US" dirty="0" smtClean="0"/>
              <a:t>, </a:t>
            </a:r>
            <a:r>
              <a:rPr lang="en-US" dirty="0" err="1" smtClean="0"/>
              <a:t>obrnuta</a:t>
            </a:r>
            <a:r>
              <a:rPr lang="en-US" dirty="0" smtClean="0"/>
              <a:t> </a:t>
            </a:r>
            <a:r>
              <a:rPr lang="en-US" dirty="0" err="1" smtClean="0"/>
              <a:t>polarnost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Izvođenje</a:t>
            </a:r>
            <a:r>
              <a:rPr lang="en-US" dirty="0" smtClean="0"/>
              <a:t> </a:t>
            </a:r>
            <a:r>
              <a:rPr lang="en-US" dirty="0" err="1" smtClean="0"/>
              <a:t>šavova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klaćenja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Dodatni</a:t>
            </a:r>
            <a:r>
              <a:rPr lang="en-US" dirty="0" smtClean="0"/>
              <a:t> </a:t>
            </a:r>
            <a:r>
              <a:rPr lang="en-US" dirty="0" err="1" smtClean="0"/>
              <a:t>materijal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bakra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bronze, </a:t>
            </a:r>
            <a:r>
              <a:rPr lang="en-US" dirty="0" err="1" smtClean="0"/>
              <a:t>prečnika</a:t>
            </a:r>
            <a:r>
              <a:rPr lang="en-US" dirty="0" smtClean="0"/>
              <a:t> 4-6 mm.</a:t>
            </a:r>
          </a:p>
          <a:p>
            <a:pPr>
              <a:buFontTx/>
              <a:buChar char="-"/>
            </a:pP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debljinu</a:t>
            </a:r>
            <a:r>
              <a:rPr lang="en-US" dirty="0" smtClean="0"/>
              <a:t> lima 5-10 mm </a:t>
            </a:r>
            <a:r>
              <a:rPr lang="en-US" dirty="0" err="1" smtClean="0"/>
              <a:t>predgrevanje</a:t>
            </a:r>
            <a:r>
              <a:rPr lang="en-US" dirty="0" smtClean="0"/>
              <a:t> 250-300</a:t>
            </a:r>
            <a:r>
              <a:rPr lang="en-US" baseline="30000" dirty="0" smtClean="0"/>
              <a:t>o</a:t>
            </a:r>
            <a:r>
              <a:rPr lang="en-US" dirty="0" smtClean="0"/>
              <a:t>C,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debljine</a:t>
            </a:r>
            <a:r>
              <a:rPr lang="en-US" dirty="0" smtClean="0"/>
              <a:t> </a:t>
            </a:r>
            <a:r>
              <a:rPr lang="en-US" dirty="0" err="1" smtClean="0"/>
              <a:t>preko</a:t>
            </a:r>
            <a:r>
              <a:rPr lang="en-US" dirty="0" smtClean="0"/>
              <a:t> 20 mm </a:t>
            </a:r>
            <a:r>
              <a:rPr lang="en-US" dirty="0" err="1" smtClean="0"/>
              <a:t>mora</a:t>
            </a:r>
            <a:r>
              <a:rPr lang="en-US" dirty="0" smtClean="0"/>
              <a:t> 700-750</a:t>
            </a:r>
            <a:r>
              <a:rPr lang="en-US" baseline="30000" dirty="0" smtClean="0"/>
              <a:t>o</a:t>
            </a:r>
            <a:r>
              <a:rPr lang="en-US" dirty="0" smtClean="0"/>
              <a:t>C.</a:t>
            </a:r>
          </a:p>
          <a:p>
            <a:pPr>
              <a:buFontTx/>
              <a:buChar char="-"/>
            </a:pPr>
            <a:r>
              <a:rPr lang="en-US" dirty="0" err="1" smtClean="0"/>
              <a:t>Sučeoni</a:t>
            </a:r>
            <a:r>
              <a:rPr lang="en-US" dirty="0" smtClean="0"/>
              <a:t> </a:t>
            </a:r>
            <a:r>
              <a:rPr lang="en-US" dirty="0" err="1" smtClean="0"/>
              <a:t>spojevi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podložnom</a:t>
            </a:r>
            <a:r>
              <a:rPr lang="en-US" dirty="0" smtClean="0"/>
              <a:t> </a:t>
            </a:r>
            <a:r>
              <a:rPr lang="en-US" dirty="0" err="1" smtClean="0"/>
              <a:t>trakom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grafita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čelika</a:t>
            </a:r>
            <a:r>
              <a:rPr lang="sr-Latn-CS" dirty="0" smtClean="0"/>
              <a:t> da se spreči prokaplina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b="1" dirty="0" smtClean="0"/>
              <a:t>TIG, MIG:</a:t>
            </a:r>
          </a:p>
          <a:p>
            <a:pPr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 smtClean="0"/>
              <a:t>Češće</a:t>
            </a:r>
            <a:r>
              <a:rPr lang="en-US" dirty="0" smtClean="0"/>
              <a:t> TIG </a:t>
            </a:r>
            <a:r>
              <a:rPr lang="en-US" dirty="0" err="1" smtClean="0"/>
              <a:t>nego</a:t>
            </a:r>
            <a:r>
              <a:rPr lang="en-US" dirty="0" smtClean="0"/>
              <a:t> MIG.</a:t>
            </a:r>
          </a:p>
          <a:p>
            <a:pPr>
              <a:buFontTx/>
              <a:buChar char="-"/>
            </a:pPr>
            <a:r>
              <a:rPr lang="en-US" dirty="0" smtClean="0"/>
              <a:t>TIG:  - </a:t>
            </a:r>
            <a:r>
              <a:rPr lang="en-US" dirty="0" err="1" smtClean="0"/>
              <a:t>jednosmerna</a:t>
            </a:r>
            <a:r>
              <a:rPr lang="en-US" dirty="0" smtClean="0"/>
              <a:t> </a:t>
            </a:r>
            <a:r>
              <a:rPr lang="en-US" dirty="0" err="1" smtClean="0"/>
              <a:t>struja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-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polarnost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   - </a:t>
            </a:r>
            <a:r>
              <a:rPr lang="en-US" dirty="0" err="1" smtClean="0"/>
              <a:t>dodatni</a:t>
            </a:r>
            <a:r>
              <a:rPr lang="en-US" dirty="0" smtClean="0"/>
              <a:t> </a:t>
            </a:r>
            <a:r>
              <a:rPr lang="en-US" dirty="0" err="1" smtClean="0"/>
              <a:t>materijal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bakra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bronze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-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osn.mat.deblji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4 mm </a:t>
            </a:r>
            <a:r>
              <a:rPr lang="en-US" dirty="0" err="1" smtClean="0"/>
              <a:t>mora</a:t>
            </a:r>
            <a:r>
              <a:rPr lang="en-US" dirty="0" smtClean="0"/>
              <a:t>          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</a:t>
            </a:r>
            <a:r>
              <a:rPr lang="en-US" dirty="0" err="1" smtClean="0"/>
              <a:t>predgrevanje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800</a:t>
            </a:r>
            <a:r>
              <a:rPr lang="en-US" baseline="30000" dirty="0" smtClean="0"/>
              <a:t>o</a:t>
            </a:r>
            <a:r>
              <a:rPr lang="en-US" dirty="0" smtClean="0"/>
              <a:t>C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MIG: - </a:t>
            </a:r>
            <a:r>
              <a:rPr lang="en-US" dirty="0" err="1" smtClean="0"/>
              <a:t>jednosmerna</a:t>
            </a:r>
            <a:r>
              <a:rPr lang="en-US" dirty="0" smtClean="0"/>
              <a:t> </a:t>
            </a:r>
            <a:r>
              <a:rPr lang="en-US" dirty="0" err="1" smtClean="0"/>
              <a:t>struja</a:t>
            </a:r>
            <a:r>
              <a:rPr lang="en-US" dirty="0" smtClean="0"/>
              <a:t>, </a:t>
            </a:r>
            <a:r>
              <a:rPr lang="en-US" dirty="0" err="1" smtClean="0"/>
              <a:t>obratne</a:t>
            </a:r>
            <a:r>
              <a:rPr lang="en-US" dirty="0" smtClean="0"/>
              <a:t> </a:t>
            </a:r>
            <a:r>
              <a:rPr lang="en-US" dirty="0" err="1" smtClean="0"/>
              <a:t>polarnosti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- </a:t>
            </a:r>
            <a:r>
              <a:rPr lang="en-US" dirty="0" err="1" smtClean="0"/>
              <a:t>dodatni</a:t>
            </a:r>
            <a:r>
              <a:rPr lang="en-US" dirty="0" smtClean="0"/>
              <a:t> </a:t>
            </a:r>
            <a:r>
              <a:rPr lang="en-US" dirty="0" err="1" smtClean="0"/>
              <a:t>materijal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bakra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bronze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- </a:t>
            </a:r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 smtClean="0"/>
              <a:t>materijal</a:t>
            </a:r>
            <a:r>
              <a:rPr lang="en-US" dirty="0" smtClean="0"/>
              <a:t> </a:t>
            </a:r>
            <a:r>
              <a:rPr lang="en-US" dirty="0" err="1" smtClean="0"/>
              <a:t>debljine</a:t>
            </a:r>
            <a:r>
              <a:rPr lang="en-US" dirty="0" smtClean="0"/>
              <a:t> do 10 mm se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</a:t>
            </a:r>
            <a:r>
              <a:rPr lang="en-US" dirty="0" err="1" smtClean="0"/>
              <a:t>predgreva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250-300</a:t>
            </a:r>
            <a:r>
              <a:rPr lang="en-US" baseline="30000" dirty="0" smtClean="0"/>
              <a:t>o</a:t>
            </a:r>
            <a:r>
              <a:rPr lang="en-US" dirty="0" smtClean="0"/>
              <a:t>C, a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veće</a:t>
            </a: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</a:t>
            </a:r>
            <a:r>
              <a:rPr lang="en-US" dirty="0" err="1" smtClean="0"/>
              <a:t>debljine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predgreva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</a:t>
            </a:r>
            <a:r>
              <a:rPr lang="en-US" dirty="0" err="1" smtClean="0"/>
              <a:t>višim</a:t>
            </a:r>
            <a:r>
              <a:rPr lang="en-US" dirty="0" smtClean="0"/>
              <a:t> </a:t>
            </a:r>
            <a:r>
              <a:rPr lang="en-US" dirty="0" err="1" smtClean="0"/>
              <a:t>temperaturama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naknadno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</a:t>
            </a:r>
            <a:r>
              <a:rPr lang="en-US" dirty="0" err="1" smtClean="0"/>
              <a:t>zagrevaju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859</Words>
  <Application>Microsoft Office PowerPoint</Application>
  <PresentationFormat>On-screen Show (4:3)</PresentationFormat>
  <Paragraphs>120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Tehnologija spajanja savremenih materijala</vt:lpstr>
      <vt:lpstr>Zavarljivost bakra i legura bakra</vt:lpstr>
      <vt:lpstr>Slide 3</vt:lpstr>
      <vt:lpstr>Slide 4</vt:lpstr>
      <vt:lpstr>Zavarivanje tehnički čistog bakra</vt:lpstr>
      <vt:lpstr>Slide 6</vt:lpstr>
      <vt:lpstr>Slide 7</vt:lpstr>
      <vt:lpstr>Slide 8</vt:lpstr>
      <vt:lpstr>Slide 9</vt:lpstr>
      <vt:lpstr>Zavarivanje mesinga</vt:lpstr>
      <vt:lpstr>Slide 11</vt:lpstr>
      <vt:lpstr>Slide 12</vt:lpstr>
      <vt:lpstr>Slide 13</vt:lpstr>
      <vt:lpstr>Slide 14</vt:lpstr>
      <vt:lpstr>Slide 15</vt:lpstr>
      <vt:lpstr>Slide 16</vt:lpstr>
      <vt:lpstr>Zavarivanje bronze</vt:lpstr>
      <vt:lpstr>Slide 18</vt:lpstr>
      <vt:lpstr>Slide 19</vt:lpstr>
      <vt:lpstr>Slide 20</vt:lpstr>
      <vt:lpstr>Slide 21</vt:lpstr>
      <vt:lpstr>Hvala na pažnji!</vt:lpstr>
    </vt:vector>
  </TitlesOfParts>
  <Company>Corona Computers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Tehnologija spajanja savremenih materijala</dc:title>
  <dc:creator>Korisnik</dc:creator>
  <cp:lastModifiedBy>sebastijan</cp:lastModifiedBy>
  <cp:revision>56</cp:revision>
  <dcterms:created xsi:type="dcterms:W3CDTF">2012-10-20T20:51:29Z</dcterms:created>
  <dcterms:modified xsi:type="dcterms:W3CDTF">2013-11-28T10:57:45Z</dcterms:modified>
</cp:coreProperties>
</file>